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6B0633-4B3C-4C87-9928-F56A4055A35B}" type="datetime1">
              <a:rPr lang="pl-PL" smtClean="0"/>
              <a:t>2024-04-15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CB022-E952-403D-8274-F160A9137AA4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92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824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4399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4096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81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6301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8478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353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97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23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71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15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504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075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5876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52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>
            <a:lvl1pPr>
              <a:defRPr/>
            </a:lvl1pPr>
          </a:lstStyle>
          <a:p>
            <a:fld id="{90D6491B-19A5-477C-87F4-740A27B86688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1151A83-39D5-44A3-A225-1CF68F92273C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B8620E4C-E30B-41EE-B74C-9E5BDEAE9CB2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BFC3330E-63B2-4281-B39E-EB705ABA1CA2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00268218-51A9-439A-86ED-F0B74D659B9B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9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CE813C-B827-45EE-9DCB-F7FCB28649E5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9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0" name="Obraz — symbol zastępczy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1" name="Tekst — symbol zastępczy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2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3" name="Obraz — symbol zastępczy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4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5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6" name="Obraz — symbol zastępczy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7" name="Tekst — symbol zastępczy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74EF7C-7780-420A-989E-FE4CEB6A6168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1EF2B2-534A-4AEB-A3B0-BEE4A0F4EE58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25C76085-3129-44C8-BCAB-4FDF3D7FC99D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C61262-0E6B-4D03-B8F6-A9A927FBFF59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fld id="{74A0F057-7A07-4E9A-8691-3A509B422B7E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0DFF7B-C79C-451A-A3A1-8097F65D2DA8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5F4E0C-A5A2-42D2-9A6D-4EC3C77B13CF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70196F-496A-4599-A46F-2C211D48FAF7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BCE2AA-DD05-47A3-A70E-66496358B4A6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0D4D8F-9D22-41E1-9CE6-4B3FA3B2A7A3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E3EBDD-4314-428B-979B-52E7AFE968A3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7FF5-6476-459E-9274-398AD90CB790}" type="datetime1">
              <a:rPr lang="pl-PL" smtClean="0"/>
              <a:pPr/>
              <a:t>2024-04-15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SAab1LerM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Prostokąt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rtlCol="0" anchor="ctr">
            <a:normAutofit fontScale="90000"/>
          </a:bodyPr>
          <a:lstStyle/>
          <a:p>
            <a:pPr algn="r"/>
            <a:br>
              <a:rPr lang="pl-PL" sz="5400" b="1" dirty="0">
                <a:solidFill>
                  <a:srgbClr val="CC0000"/>
                </a:solidFill>
              </a:rPr>
            </a:br>
            <a:br>
              <a:rPr lang="pl-PL" sz="5400" b="1" dirty="0">
                <a:solidFill>
                  <a:srgbClr val="CC0000"/>
                </a:solidFill>
              </a:rPr>
            </a:br>
            <a:r>
              <a:rPr lang="pl-PL" sz="5400" b="1" dirty="0">
                <a:solidFill>
                  <a:srgbClr val="CC0000"/>
                </a:solidFill>
              </a:rPr>
              <a:t>Polski System Bankowy</a:t>
            </a:r>
            <a:br>
              <a:rPr lang="pl-PL" sz="5400" b="1" dirty="0">
                <a:solidFill>
                  <a:srgbClr val="CC0000"/>
                </a:solidFill>
              </a:rPr>
            </a:br>
            <a:r>
              <a:rPr lang="pl-PL" sz="5400" b="1" dirty="0">
                <a:solidFill>
                  <a:srgbClr val="CC0000"/>
                </a:solidFill>
              </a:rPr>
              <a:t>DLA</a:t>
            </a:r>
            <a:br>
              <a:rPr lang="pl-PL" sz="5400" b="1" dirty="0">
                <a:solidFill>
                  <a:srgbClr val="CC0000"/>
                </a:solidFill>
              </a:rPr>
            </a:br>
            <a:r>
              <a:rPr lang="pl-PL" sz="5400" b="1" dirty="0">
                <a:solidFill>
                  <a:srgbClr val="CC0000"/>
                </a:solidFill>
              </a:rPr>
              <a:t>Początkujących 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0B37A927-ED4C-FA67-A1BE-E4225136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71" y="2247186"/>
            <a:ext cx="2593809" cy="2363627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6" name="Obraz 5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43800E8B-2B55-4376-E193-99FFC4ECC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583" y="-1"/>
            <a:ext cx="5056509" cy="1702191"/>
          </a:xfrm>
          <a:prstGeom prst="rect">
            <a:avLst/>
          </a:prstGeom>
        </p:spPr>
      </p:pic>
      <p:pic>
        <p:nvPicPr>
          <p:cNvPr id="8" name="Obraz 7" descr="Obraz zawierający tekst, wizytówka, Czcionka, logo&#10;&#10;Opis wygenerowany automatycznie">
            <a:extLst>
              <a:ext uri="{FF2B5EF4-FFF2-40B4-BE49-F238E27FC236}">
                <a16:creationId xmlns:a16="http://schemas.microsoft.com/office/drawing/2014/main" id="{5EC3027E-16D4-9961-B77B-0C3C3C6BA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29" y="6646"/>
            <a:ext cx="5135224" cy="21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443133"/>
            <a:ext cx="7768503" cy="1033975"/>
          </a:xfrm>
        </p:spPr>
        <p:txBody>
          <a:bodyPr rtlCol="0">
            <a:normAutofit/>
          </a:bodyPr>
          <a:lstStyle/>
          <a:p>
            <a:pPr algn="l"/>
            <a:r>
              <a:rPr lang="pl-PL" b="1" dirty="0">
                <a:solidFill>
                  <a:srgbClr val="CC0000"/>
                </a:solidFill>
              </a:rPr>
              <a:t>Banki Komercyjne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074" y="1364566"/>
            <a:ext cx="8243667" cy="53178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b="0" i="0" dirty="0">
                <a:solidFill>
                  <a:srgbClr val="111111"/>
                </a:solidFill>
                <a:effectLst/>
                <a:latin typeface="+mj-lt"/>
              </a:rPr>
              <a:t>Znane również jako </a:t>
            </a:r>
            <a:r>
              <a:rPr lang="pl-PL" sz="2800" b="1" i="0" dirty="0">
                <a:solidFill>
                  <a:srgbClr val="111111"/>
                </a:solidFill>
                <a:effectLst/>
                <a:latin typeface="+mj-lt"/>
              </a:rPr>
              <a:t>banki detaliczne</a:t>
            </a:r>
            <a:r>
              <a:rPr lang="pl-PL" sz="2800" b="0" i="0" dirty="0">
                <a:solidFill>
                  <a:srgbClr val="111111"/>
                </a:solidFill>
                <a:effectLst/>
                <a:latin typeface="+mj-lt"/>
              </a:rPr>
              <a:t> lub </a:t>
            </a:r>
            <a:r>
              <a:rPr lang="pl-PL" sz="2800" b="1" i="0" dirty="0">
                <a:solidFill>
                  <a:srgbClr val="111111"/>
                </a:solidFill>
                <a:effectLst/>
                <a:latin typeface="+mj-lt"/>
              </a:rPr>
              <a:t>banki handlowe</a:t>
            </a:r>
            <a:r>
              <a:rPr lang="pl-PL" sz="2800" dirty="0">
                <a:solidFill>
                  <a:srgbClr val="111111"/>
                </a:solidFill>
                <a:latin typeface="+mj-lt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800" dirty="0">
                <a:solidFill>
                  <a:srgbClr val="111111"/>
                </a:solidFill>
                <a:latin typeface="+mj-lt"/>
              </a:rPr>
              <a:t>To</a:t>
            </a:r>
            <a:r>
              <a:rPr lang="pl-PL" sz="2800" b="0" i="0" dirty="0">
                <a:solidFill>
                  <a:srgbClr val="111111"/>
                </a:solidFill>
                <a:effectLst/>
                <a:latin typeface="+mj-lt"/>
              </a:rPr>
              <a:t> instytucje finansowe, które obsługują klientów indywidualnych i instytucjonalnych (firmy) . </a:t>
            </a:r>
            <a:endParaRPr lang="pl-PL" sz="2800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51FF66-0BF9-51AF-7162-F9B3F4003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351" y="4574572"/>
            <a:ext cx="2628900" cy="647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BDD3423-65B8-016A-D669-D9FE167BC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568" y="4406512"/>
            <a:ext cx="1490653" cy="83542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CEFC19F-A1F4-FAA1-00F9-F2FC61C5C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335" y="5534321"/>
            <a:ext cx="2952750" cy="5238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F14F614-CB9A-459E-B69E-CAFC543DD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9744" y="4951975"/>
            <a:ext cx="1660474" cy="108291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3E1546F-6132-401D-C14F-1CC119980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45417"/>
            <a:ext cx="2081156" cy="152723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6A36D1C-C66A-3048-194E-1C6A13DDEE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208" y="2693070"/>
            <a:ext cx="2490836" cy="133041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70F8F58-68EF-2D85-2EC1-35FD245469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3896" y="1970113"/>
            <a:ext cx="1994993" cy="94159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F7079AE-39B3-FCDA-437D-D345DE1270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8913" y="2010582"/>
            <a:ext cx="1571232" cy="1002914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5B9A6D9-5EB7-E6AE-3904-BD77B277F6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8981" y="254461"/>
            <a:ext cx="2471726" cy="132444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B826866D-A4B9-50E1-ED97-A346FA0F8A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5977" y="5433983"/>
            <a:ext cx="1994994" cy="124842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07D42AE-9A82-070B-31D7-56FE939E3A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869" y="4677576"/>
            <a:ext cx="2368138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281355"/>
            <a:ext cx="7768503" cy="119575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Usługi Banków komercyjnych dla klientów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86" y="1364566"/>
            <a:ext cx="7893663" cy="505030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Prowadzenie </a:t>
            </a:r>
            <a:r>
              <a:rPr lang="pl-PL" sz="2800" b="1" dirty="0"/>
              <a:t>rachunków bankowych</a:t>
            </a:r>
            <a:r>
              <a:rPr lang="pl-PL" sz="2800" dirty="0"/>
              <a:t>, które służą do przechowywania i gromadzenia środków pieniężnych oraz do bezgotówkowych rozliczeń finansowych.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Zaliczamy tu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- rachunki bieżące czyli konto osobiste  oraz konto firmowe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- rachunki lokat terminowych (lokaty bankowe)</a:t>
            </a:r>
          </a:p>
        </p:txBody>
      </p:sp>
    </p:spTree>
    <p:extLst>
      <p:ext uri="{BB962C8B-B14F-4D97-AF65-F5344CB8AC3E}">
        <p14:creationId xmlns:p14="http://schemas.microsoft.com/office/powerpoint/2010/main" val="125108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281355"/>
            <a:ext cx="7768503" cy="119575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Usługi Banków komercyjnych dla klientów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86" y="1364566"/>
            <a:ext cx="8259423" cy="505030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800" b="1" dirty="0"/>
              <a:t>Rodzaje kont osobistych (bankowych):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dirty="0"/>
              <a:t>konta standardowe, rachunek oszczędnościowo – rozliczeniowy (ROR),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dirty="0"/>
              <a:t>konta VIP – dla klientów mających większe potrzeby i bardziej wymagających,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dirty="0"/>
              <a:t>konta oszczędnościowe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dirty="0"/>
              <a:t>konta studenckie,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dirty="0"/>
              <a:t>konta młodzieżowe,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dirty="0"/>
              <a:t>konta firmowe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C52E297-3CEB-F737-C7D4-4D60B6B58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757" y="3429000"/>
            <a:ext cx="3530156" cy="28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9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281355"/>
            <a:ext cx="7768503" cy="119575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Usługi Banków komercyjnych dla klientów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398" y="1364566"/>
            <a:ext cx="8426547" cy="50503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b="1" dirty="0"/>
              <a:t>Lokaty bankowe </a:t>
            </a:r>
            <a:r>
              <a:rPr lang="pl-PL" sz="2800" dirty="0"/>
              <a:t>– to środki finansowe powierzone bankowi na określony czas np. kwartał, rok. Po upływie terminu lokaty bank oprócz kwoty lokaty wypłaca należne odsetki.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800" dirty="0"/>
              <a:t>Banki oferują szeroka gamę lokat np. tradycyjne terminowe, rentierskie, progresywne, strukturyzowane czy inwestycyjne. </a:t>
            </a:r>
          </a:p>
        </p:txBody>
      </p:sp>
    </p:spTree>
    <p:extLst>
      <p:ext uri="{BB962C8B-B14F-4D97-AF65-F5344CB8AC3E}">
        <p14:creationId xmlns:p14="http://schemas.microsoft.com/office/powerpoint/2010/main" val="2512332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281355"/>
            <a:ext cx="7768503" cy="119575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Usługi Banków komercyjnych dla klientów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398" y="1364566"/>
            <a:ext cx="8426547" cy="50503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b="1" dirty="0"/>
              <a:t>Karty płatnicze:</a:t>
            </a:r>
            <a:endParaRPr lang="pl-PL" sz="28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800" dirty="0"/>
              <a:t>karty debetowe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800" dirty="0"/>
              <a:t>karty kredytowe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800" dirty="0"/>
              <a:t>karty obciążeniowe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0202A79-36E3-559C-8C6C-EFEA0E1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472" y="1640645"/>
            <a:ext cx="2143125" cy="17145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379690F-0CF4-E67A-F4D2-0CDCE8DDA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972" y="3630637"/>
            <a:ext cx="2524125" cy="17145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8E554BE-78A2-1756-1B62-83B2ECC9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821702"/>
            <a:ext cx="2743200" cy="1714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30C790C-D894-1718-5488-68306FCD7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67" y="281671"/>
            <a:ext cx="2477037" cy="193015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E9B082F-DCB7-016E-355F-6A0D45F9E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174" y="4398330"/>
            <a:ext cx="2527543" cy="173183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3C54C94-4FD3-C5D3-35FB-A6A800B91A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03" y="2513270"/>
            <a:ext cx="2476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281355"/>
            <a:ext cx="7768503" cy="1195754"/>
          </a:xfrm>
        </p:spPr>
        <p:txBody>
          <a:bodyPr rtlCol="0">
            <a:normAutofit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Usługi Banków komercyjnych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398" y="1364566"/>
            <a:ext cx="8426547" cy="505030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b="1" dirty="0"/>
              <a:t>KREDYTY dla klientów indywidualnych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800" dirty="0"/>
              <a:t>konsumpcyjne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800" dirty="0"/>
              <a:t>odnawialne (debet)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800" dirty="0"/>
              <a:t>hipoteczne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800" dirty="0"/>
              <a:t>konsolidacyjne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800" b="1" dirty="0"/>
              <a:t>KREDYTY dla klientów instytucjonalnych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800" dirty="0"/>
              <a:t>inwestycyjny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2800" dirty="0"/>
              <a:t>obrotowy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pl-PL" sz="2800" dirty="0"/>
          </a:p>
          <a:p>
            <a:pPr algn="just">
              <a:lnSpc>
                <a:spcPct val="150000"/>
              </a:lnSpc>
              <a:buFontTx/>
              <a:buChar char="-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71134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007" y="196950"/>
            <a:ext cx="7768503" cy="1195754"/>
          </a:xfrm>
        </p:spPr>
        <p:txBody>
          <a:bodyPr rtlCol="0">
            <a:normAutofit/>
          </a:bodyPr>
          <a:lstStyle/>
          <a:p>
            <a:pPr algn="l"/>
            <a:r>
              <a:rPr lang="pl-PL" b="1" dirty="0">
                <a:solidFill>
                  <a:srgbClr val="CC0000"/>
                </a:solidFill>
              </a:rPr>
              <a:t>  UWAGA – KREDYT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398" y="1758464"/>
            <a:ext cx="8426547" cy="454386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endParaRPr lang="pl-PL" sz="28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3000" b="1" dirty="0"/>
              <a:t>ryzyko utraty nieruchomości</a:t>
            </a:r>
            <a:r>
              <a:rPr lang="pl-PL" sz="3000" dirty="0"/>
              <a:t>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3000" b="1" dirty="0"/>
              <a:t>pogorszenie bieżącej sytuacji finansowej,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3000" b="1" dirty="0"/>
              <a:t>wzrost raty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8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800" b="1" dirty="0">
                <a:solidFill>
                  <a:srgbClr val="FF0000"/>
                </a:solidFill>
              </a:rPr>
              <a:t>Z</a:t>
            </a:r>
            <a:r>
              <a:rPr lang="pl-PL" b="1" dirty="0">
                <a:solidFill>
                  <a:srgbClr val="FF0000"/>
                </a:solidFill>
              </a:rPr>
              <a:t>aciągając kredyt, warto dokładnie przemyśleć sens takiego zobowiązania i traktować je bardzo poważnie.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C05D857-46E1-246D-BACA-E11091A6E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920" y="660966"/>
            <a:ext cx="2114550" cy="18573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A401720-1F6A-895E-F160-3781D817A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55" y="2570205"/>
            <a:ext cx="1955409" cy="17175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B77A637-AA39-AFD2-FDB2-67A7AF45F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70" y="426308"/>
            <a:ext cx="1955410" cy="17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60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007" y="196950"/>
            <a:ext cx="8088922" cy="1195754"/>
          </a:xfrm>
        </p:spPr>
        <p:txBody>
          <a:bodyPr rtlCol="0">
            <a:normAutofit/>
          </a:bodyPr>
          <a:lstStyle/>
          <a:p>
            <a:pPr algn="l"/>
            <a:r>
              <a:rPr lang="pl-PL" b="1" dirty="0">
                <a:solidFill>
                  <a:srgbClr val="CC0000"/>
                </a:solidFill>
              </a:rPr>
              <a:t>  Czy potrafisz/czy pamiętasz 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398" y="1758464"/>
            <a:ext cx="8426547" cy="4543861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2800" dirty="0"/>
              <a:t>Co oznacza, że polski system bankowy jest dwustopniowy 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2800" dirty="0"/>
              <a:t>Podaj trzy podstawowe funkcje NBP.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2800" dirty="0"/>
              <a:t>Dlaczego NBP jest ważny?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pl-PL" sz="2800" dirty="0"/>
              <a:t>Wymień cztery usługi banków komercyjnych dla klientów.</a:t>
            </a:r>
          </a:p>
        </p:txBody>
      </p:sp>
    </p:spTree>
    <p:extLst>
      <p:ext uri="{BB962C8B-B14F-4D97-AF65-F5344CB8AC3E}">
        <p14:creationId xmlns:p14="http://schemas.microsoft.com/office/powerpoint/2010/main" val="37890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707" y="668219"/>
            <a:ext cx="8607764" cy="57466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endParaRPr lang="pl-PL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b="1" dirty="0">
                <a:solidFill>
                  <a:srgbClr val="FF0000"/>
                </a:solidFill>
              </a:rPr>
              <a:t>DZIĘKUJE ZA UWAGĘ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4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4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b="1" dirty="0">
                <a:solidFill>
                  <a:srgbClr val="FF0000"/>
                </a:solidFill>
              </a:rPr>
              <a:t>Do widzenia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b="1" dirty="0">
                <a:solidFill>
                  <a:srgbClr val="FF0000"/>
                </a:solidFill>
              </a:rPr>
              <a:t>Opracowała: Agnieszka Nizioł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b="1" dirty="0">
                <a:solidFill>
                  <a:srgbClr val="FF0000"/>
                </a:solidFill>
              </a:rPr>
              <a:t>nauczyciel ZSE w Rzeszowie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007" y="196950"/>
            <a:ext cx="7768503" cy="1195754"/>
          </a:xfrm>
        </p:spPr>
        <p:txBody>
          <a:bodyPr rtlCol="0">
            <a:normAutofit/>
          </a:bodyPr>
          <a:lstStyle/>
          <a:p>
            <a:pPr algn="l"/>
            <a:r>
              <a:rPr lang="pl-PL" b="1" dirty="0">
                <a:solidFill>
                  <a:srgbClr val="CC0000"/>
                </a:solidFill>
              </a:rPr>
              <a:t>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7ABEC74-842E-9EA6-79FD-D1ABD80C0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18" y="2055967"/>
            <a:ext cx="2675954" cy="15031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A93049-6A5C-2392-70A7-3DE3A7BA03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404706" y="162679"/>
            <a:ext cx="8566900" cy="63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2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764373"/>
            <a:ext cx="7768503" cy="1474330"/>
          </a:xfrm>
        </p:spPr>
        <p:txBody>
          <a:bodyPr rtlCol="0">
            <a:normAutofit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System Bankowy w Polsce 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58" y="2238703"/>
            <a:ext cx="7454077" cy="3589785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00000"/>
              </a:lnSpc>
            </a:pPr>
            <a:r>
              <a:rPr lang="pl-PL" sz="2000" dirty="0"/>
              <a:t>działa na podstawie prawa bankowego,</a:t>
            </a:r>
          </a:p>
          <a:p>
            <a:pPr marL="0" indent="0" rtl="0">
              <a:lnSpc>
                <a:spcPct val="100000"/>
              </a:lnSpc>
              <a:buNone/>
            </a:pPr>
            <a:endParaRPr lang="pl-PL" sz="2000" dirty="0"/>
          </a:p>
          <a:p>
            <a:pPr rtl="0">
              <a:lnSpc>
                <a:spcPct val="100000"/>
              </a:lnSpc>
            </a:pPr>
            <a:r>
              <a:rPr lang="pl-PL" sz="2000" dirty="0"/>
              <a:t>jest dwustopniowy,</a:t>
            </a:r>
          </a:p>
          <a:p>
            <a:pPr marL="0" indent="0" rtl="0">
              <a:lnSpc>
                <a:spcPct val="100000"/>
              </a:lnSpc>
              <a:buNone/>
            </a:pPr>
            <a:endParaRPr lang="pl-PL" sz="2000" dirty="0"/>
          </a:p>
          <a:p>
            <a:pPr rtl="0">
              <a:lnSpc>
                <a:spcPct val="100000"/>
              </a:lnSpc>
            </a:pPr>
            <a:r>
              <a:rPr lang="pl-PL" sz="2000" dirty="0"/>
              <a:t>składa się z nadrzędnego banku centralnego (Narodowy Bank Polski),</a:t>
            </a:r>
          </a:p>
          <a:p>
            <a:pPr marL="0" indent="0" rtl="0">
              <a:lnSpc>
                <a:spcPct val="100000"/>
              </a:lnSpc>
              <a:buNone/>
            </a:pPr>
            <a:endParaRPr lang="pl-PL" sz="2000" dirty="0"/>
          </a:p>
          <a:p>
            <a:pPr rtl="0">
              <a:lnSpc>
                <a:spcPct val="100000"/>
              </a:lnSpc>
            </a:pPr>
            <a:r>
              <a:rPr lang="pl-PL" sz="2000" dirty="0"/>
              <a:t>banków komercyjnych działających na zasadach konkurencji wolnorynkowej </a:t>
            </a:r>
          </a:p>
          <a:p>
            <a:pPr rtl="0">
              <a:lnSpc>
                <a:spcPct val="100000"/>
              </a:lnSpc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764373"/>
            <a:ext cx="7768503" cy="1474330"/>
          </a:xfrm>
        </p:spPr>
        <p:txBody>
          <a:bodyPr rtlCol="0">
            <a:normAutofit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Narodowy Bank Polski</a:t>
            </a:r>
            <a:br>
              <a:rPr lang="pl-PL" b="1" dirty="0">
                <a:solidFill>
                  <a:srgbClr val="CC0000"/>
                </a:solidFill>
              </a:rPr>
            </a:br>
            <a:r>
              <a:rPr lang="pl-PL" b="1" dirty="0">
                <a:solidFill>
                  <a:srgbClr val="CC0000"/>
                </a:solidFill>
              </a:rPr>
              <a:t>NBP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E760698-65C1-EF63-46E5-E4BC008E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90637" y="2922707"/>
            <a:ext cx="4009922" cy="325128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4B58BF7-2411-3FBC-9CE4-2B317782D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832" y="3429000"/>
            <a:ext cx="4232364" cy="278038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6471DE4-F0F2-4B45-E478-ED06CED69E5A}"/>
              </a:ext>
            </a:extLst>
          </p:cNvPr>
          <p:cNvSpPr txBox="1"/>
          <p:nvPr/>
        </p:nvSpPr>
        <p:spPr>
          <a:xfrm>
            <a:off x="4326561" y="2132388"/>
            <a:ext cx="6112412" cy="87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hlinkClick r:id="rId6"/>
              </a:rPr>
              <a:t>Wprowadzenie do Narodowego Banku Polskiego (youtube.com)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42112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764373"/>
            <a:ext cx="7768503" cy="1474330"/>
          </a:xfrm>
        </p:spPr>
        <p:txBody>
          <a:bodyPr rtlCol="0">
            <a:normAutofit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Narodowy Bank Polski</a:t>
            </a:r>
            <a:br>
              <a:rPr lang="pl-PL" b="1" dirty="0">
                <a:solidFill>
                  <a:srgbClr val="CC0000"/>
                </a:solidFill>
              </a:rPr>
            </a:br>
            <a:r>
              <a:rPr lang="pl-PL" b="1" dirty="0">
                <a:solidFill>
                  <a:srgbClr val="CC0000"/>
                </a:solidFill>
              </a:rPr>
              <a:t>NBP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86" y="2238702"/>
            <a:ext cx="7893663" cy="417616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dirty="0"/>
              <a:t>Jest bakiem centralnym i najważniejszą instytucją finansową.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800" dirty="0"/>
              <a:t>Działa na podstawie Konstytucji Rzeczypospolitej Polskiej oraz ustawy o NBP.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800" dirty="0"/>
              <a:t>Odpowiada za system finansowy państwa. Dąży do utrzymania stabilnego poziomu cen, niskiej inflacji oraz stabilnego kursu waluty narodowej w stosunku do innych walut.</a:t>
            </a:r>
          </a:p>
        </p:txBody>
      </p:sp>
    </p:spTree>
    <p:extLst>
      <p:ext uri="{BB962C8B-B14F-4D97-AF65-F5344CB8AC3E}">
        <p14:creationId xmlns:p14="http://schemas.microsoft.com/office/powerpoint/2010/main" val="1549276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764373"/>
            <a:ext cx="7768503" cy="147433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Funkcje </a:t>
            </a:r>
            <a:br>
              <a:rPr lang="pl-PL" b="1" dirty="0">
                <a:solidFill>
                  <a:srgbClr val="CC0000"/>
                </a:solidFill>
              </a:rPr>
            </a:br>
            <a:r>
              <a:rPr lang="pl-PL" b="1" dirty="0">
                <a:solidFill>
                  <a:srgbClr val="CC0000"/>
                </a:solidFill>
              </a:rPr>
              <a:t>Narodowego Banu Polskiego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86" y="2124222"/>
            <a:ext cx="7893663" cy="42906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dirty="0"/>
              <a:t>                   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800" dirty="0"/>
              <a:t>emisja pieniądza                   bank banków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800" dirty="0">
                <a:solidFill>
                  <a:schemeClr val="accent4">
                    <a:lumMod val="50000"/>
                  </a:schemeClr>
                </a:solidFill>
              </a:rPr>
              <a:t>NBP</a:t>
            </a:r>
            <a:endParaRPr lang="pl-PL" sz="30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800" dirty="0"/>
              <a:t>                      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800" dirty="0"/>
              <a:t>bank państwa 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F00BF6A9-8A23-BD54-13C1-C81C21A82693}"/>
              </a:ext>
            </a:extLst>
          </p:cNvPr>
          <p:cNvCxnSpPr/>
          <p:nvPr/>
        </p:nvCxnSpPr>
        <p:spPr>
          <a:xfrm flipV="1">
            <a:off x="8440615" y="3685735"/>
            <a:ext cx="998806" cy="520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F450A92-D0F4-EFD3-26F6-EBA1F68BABE7}"/>
              </a:ext>
            </a:extLst>
          </p:cNvPr>
          <p:cNvCxnSpPr/>
          <p:nvPr/>
        </p:nvCxnSpPr>
        <p:spPr>
          <a:xfrm flipH="1" flipV="1">
            <a:off x="5739618" y="3598552"/>
            <a:ext cx="1055077" cy="607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D49DCBDB-7829-741C-C961-15E57C816E2F}"/>
              </a:ext>
            </a:extLst>
          </p:cNvPr>
          <p:cNvCxnSpPr/>
          <p:nvPr/>
        </p:nvCxnSpPr>
        <p:spPr>
          <a:xfrm>
            <a:off x="7640325" y="4726745"/>
            <a:ext cx="0" cy="88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3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443133"/>
            <a:ext cx="7768503" cy="1033975"/>
          </a:xfrm>
        </p:spPr>
        <p:txBody>
          <a:bodyPr rtlCol="0">
            <a:normAutofit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NBP – BANK Emisyjny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86" y="1364566"/>
            <a:ext cx="7893663" cy="505030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l-PL" sz="2800" dirty="0"/>
              <a:t> decyduje jakimi monetami i banknotami posługujemy się w Polsce i ma do tego wyłączne prawo,</a:t>
            </a:r>
          </a:p>
          <a:p>
            <a:pPr algn="just">
              <a:lnSpc>
                <a:spcPct val="150000"/>
              </a:lnSpc>
            </a:pPr>
            <a:r>
              <a:rPr lang="pl-PL" sz="2800" dirty="0"/>
              <a:t>decyduje kiedy i jak dużo nowych banknotów i monet jest wprowadzonych do obiegu rynkowego, </a:t>
            </a:r>
          </a:p>
          <a:p>
            <a:pPr algn="just">
              <a:lnSpc>
                <a:spcPct val="150000"/>
              </a:lnSpc>
            </a:pPr>
            <a:r>
              <a:rPr lang="pl-PL" sz="2800" dirty="0">
                <a:solidFill>
                  <a:srgbClr val="111111"/>
                </a:solidFill>
                <a:latin typeface="+mj-lt"/>
              </a:rPr>
              <a:t>j</a:t>
            </a:r>
            <a:r>
              <a:rPr lang="pl-PL" sz="2800" b="0" i="0" dirty="0">
                <a:solidFill>
                  <a:srgbClr val="111111"/>
                </a:solidFill>
                <a:effectLst/>
                <a:latin typeface="+mj-lt"/>
              </a:rPr>
              <a:t>est to kluczowa funkcja, ponieważ kontroluje ilość pieniądza w obiegu, co ma wpływ na stabilność gospodarki i poziom inflacji. </a:t>
            </a:r>
            <a:endParaRPr lang="pl-PL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C6E5FD-03DE-D7C2-B20E-E3332D3B2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62144">
            <a:off x="303524" y="1027037"/>
            <a:ext cx="2755952" cy="18341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AECC823-1241-A692-7274-052BCCFDE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06518">
            <a:off x="546469" y="3580136"/>
            <a:ext cx="27717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443133"/>
            <a:ext cx="7768503" cy="1033975"/>
          </a:xfrm>
        </p:spPr>
        <p:txBody>
          <a:bodyPr rtlCol="0">
            <a:normAutofit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NBP – BANK BANKÓW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86" y="1364566"/>
            <a:ext cx="7893663" cy="505030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2800" dirty="0"/>
              <a:t> świadczy usługi na rzecz banków komercyjnych, udziela im kredytów i zaopatruje w pieniądz gotówkowy,</a:t>
            </a:r>
          </a:p>
          <a:p>
            <a:pPr algn="just">
              <a:lnSpc>
                <a:spcPct val="150000"/>
              </a:lnSpc>
            </a:pPr>
            <a:r>
              <a:rPr lang="pl-PL" sz="2800" dirty="0">
                <a:solidFill>
                  <a:srgbClr val="111111"/>
                </a:solidFill>
                <a:latin typeface="+mj-lt"/>
              </a:rPr>
              <a:t>określa wysokość stopy rezerw obowiązkowych (ustala procent gotówki jaki należy zostawić w kasach banków komercyjnych i odprowadzić do banku centralnego; ma to na celu ochronę naszych oszczędności i kontrolę nad wypłacalnością banków komercyjnych)</a:t>
            </a:r>
            <a:endParaRPr lang="pl-PL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l-PL" sz="2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C6E5FD-03DE-D7C2-B20E-E3332D3B2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62144">
            <a:off x="303524" y="1027037"/>
            <a:ext cx="2755952" cy="18341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AECC823-1241-A692-7274-052BCCFDE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06518">
            <a:off x="546469" y="3580136"/>
            <a:ext cx="27717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32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443133"/>
            <a:ext cx="7768503" cy="1033975"/>
          </a:xfrm>
        </p:spPr>
        <p:txBody>
          <a:bodyPr rtlCol="0">
            <a:normAutofit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NBP – Bank Państwa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86" y="1364566"/>
            <a:ext cx="7893663" cy="50503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 obsługuje budżet państwa,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dirty="0"/>
              <a:t>świadczy usługi bankowe dla najważniejszych instytucji państwa,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dirty="0"/>
              <a:t>pokrywa zobowiązania  zagraniczne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C6E5FD-03DE-D7C2-B20E-E3332D3B2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62144">
            <a:off x="303524" y="1027037"/>
            <a:ext cx="2755952" cy="18341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AECC823-1241-A692-7274-052BCCFDE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06518">
            <a:off x="546469" y="3580136"/>
            <a:ext cx="27717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0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rostokąt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74" y="443133"/>
            <a:ext cx="7768503" cy="1033975"/>
          </a:xfrm>
        </p:spPr>
        <p:txBody>
          <a:bodyPr rtlCol="0">
            <a:normAutofit/>
          </a:bodyPr>
          <a:lstStyle/>
          <a:p>
            <a:pPr algn="ctr"/>
            <a:r>
              <a:rPr lang="pl-PL" b="1" dirty="0">
                <a:solidFill>
                  <a:srgbClr val="CC0000"/>
                </a:solidFill>
              </a:rPr>
              <a:t>Dlaczego NBP jest ważny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1AB5CB-2143-733F-A03B-3046CA3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740" y="1364566"/>
            <a:ext cx="7893663" cy="50503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l-PL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800" b="1" dirty="0">
                <a:solidFill>
                  <a:schemeClr val="accent4">
                    <a:lumMod val="50000"/>
                  </a:schemeClr>
                </a:solidFill>
              </a:rPr>
              <a:t>              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8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C99BC7F-112A-4CFB-690E-B2B272FEB0BA}"/>
              </a:ext>
            </a:extLst>
          </p:cNvPr>
          <p:cNvSpPr txBox="1"/>
          <p:nvPr/>
        </p:nvSpPr>
        <p:spPr>
          <a:xfrm>
            <a:off x="9259056" y="3468061"/>
            <a:ext cx="2250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b="1" dirty="0"/>
              <a:t>dba o zamożność Polaków</a:t>
            </a:r>
          </a:p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72A6F63-23A8-AA58-5296-2AC681372081}"/>
              </a:ext>
            </a:extLst>
          </p:cNvPr>
          <p:cNvSpPr txBox="1"/>
          <p:nvPr/>
        </p:nvSpPr>
        <p:spPr>
          <a:xfrm>
            <a:off x="8292277" y="1675940"/>
            <a:ext cx="2147667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b="1" dirty="0"/>
              <a:t>dba o wartość złotówki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565FAF9-6A0F-CFA8-387A-6A87A298AEB6}"/>
              </a:ext>
            </a:extLst>
          </p:cNvPr>
          <p:cNvSpPr txBox="1"/>
          <p:nvPr/>
        </p:nvSpPr>
        <p:spPr>
          <a:xfrm>
            <a:off x="4080226" y="3659203"/>
            <a:ext cx="1843203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utrzymuje stabilny poziom cen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C62F52B-799E-185F-0D52-ED61138818D4}"/>
              </a:ext>
            </a:extLst>
          </p:cNvPr>
          <p:cNvSpPr txBox="1"/>
          <p:nvPr/>
        </p:nvSpPr>
        <p:spPr>
          <a:xfrm>
            <a:off x="4276743" y="1371007"/>
            <a:ext cx="1688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b="1" dirty="0"/>
              <a:t>wspiera rozwój Polski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87066B5-FEEA-00A4-D3A0-A5EF8732D61C}"/>
              </a:ext>
            </a:extLst>
          </p:cNvPr>
          <p:cNvSpPr txBox="1"/>
          <p:nvPr/>
        </p:nvSpPr>
        <p:spPr>
          <a:xfrm>
            <a:off x="6382595" y="2274491"/>
            <a:ext cx="1958130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nadzoruje system płatniczy w Polsce 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E815EFB-71AC-F8E5-5D14-B8A1EDF51D2F}"/>
              </a:ext>
            </a:extLst>
          </p:cNvPr>
          <p:cNvSpPr txBox="1"/>
          <p:nvPr/>
        </p:nvSpPr>
        <p:spPr>
          <a:xfrm>
            <a:off x="6673781" y="5011232"/>
            <a:ext cx="2250831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buduje prestiż finansowy Polski w świecie </a:t>
            </a:r>
          </a:p>
        </p:txBody>
      </p:sp>
    </p:spTree>
    <p:extLst>
      <p:ext uri="{BB962C8B-B14F-4D97-AF65-F5344CB8AC3E}">
        <p14:creationId xmlns:p14="http://schemas.microsoft.com/office/powerpoint/2010/main" val="60945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/>
      <p:bldP spid="1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Ślad pary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264_TF67670762.potx" id="{7D86FB74-AC83-4BEC-8140-D3E09A6129C5}" vid="{640C6A8E-51E9-4F3A-830E-95EAF9722FF9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Projekt śladu pary</Template>
  <TotalTime>223</TotalTime>
  <Words>579</Words>
  <Application>Microsoft Office PowerPoint</Application>
  <PresentationFormat>Panoramiczny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Ślad pary</vt:lpstr>
      <vt:lpstr>  Polski System Bankowy DLA Początkujących </vt:lpstr>
      <vt:lpstr>System Bankowy w Polsce </vt:lpstr>
      <vt:lpstr>Narodowy Bank Polski NBP</vt:lpstr>
      <vt:lpstr>Narodowy Bank Polski NBP</vt:lpstr>
      <vt:lpstr>Funkcje  Narodowego Banu Polskiego</vt:lpstr>
      <vt:lpstr>NBP – BANK Emisyjny</vt:lpstr>
      <vt:lpstr>NBP – BANK BANKÓW </vt:lpstr>
      <vt:lpstr>NBP – Bank Państwa </vt:lpstr>
      <vt:lpstr>Dlaczego NBP jest ważny</vt:lpstr>
      <vt:lpstr>Banki Komercyjne </vt:lpstr>
      <vt:lpstr>Usługi Banków komercyjnych dla klientów</vt:lpstr>
      <vt:lpstr>Usługi Banków komercyjnych dla klientów</vt:lpstr>
      <vt:lpstr>Usługi Banków komercyjnych dla klientów</vt:lpstr>
      <vt:lpstr>Usługi Banków komercyjnych dla klientów</vt:lpstr>
      <vt:lpstr>Usługi Banków komercyjnych</vt:lpstr>
      <vt:lpstr>  UWAGA – KREDYT </vt:lpstr>
      <vt:lpstr>  Czy potrafisz/czy pamiętasz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Polski System Bankowy </dc:title>
  <dc:creator>Agnieszka Nizioł</dc:creator>
  <cp:lastModifiedBy>Agnieszka Nizioł</cp:lastModifiedBy>
  <cp:revision>6</cp:revision>
  <dcterms:created xsi:type="dcterms:W3CDTF">2024-04-06T15:43:28Z</dcterms:created>
  <dcterms:modified xsi:type="dcterms:W3CDTF">2024-04-15T04:45:38Z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